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87" r:id="rId6"/>
    <p:sldId id="300" r:id="rId7"/>
    <p:sldId id="288" r:id="rId8"/>
    <p:sldId id="291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67" r:id="rId20"/>
    <p:sldId id="282" r:id="rId21"/>
    <p:sldId id="27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7IVqwMkzQ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g6YLSM3Wv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puqn55xrwDo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LsjHeYBta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6NDEhTMG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wMrWYKqpz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e7YWeexu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pOvDTdlO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극적이고 역동적인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바로크  미술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pic>
        <p:nvPicPr>
          <p:cNvPr id="2051" name="Picture 3" descr="C:\Users\PC\Desktop\diego-velazquez-38179-1-rawad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/>
          <a:stretch/>
        </p:blipFill>
        <p:spPr bwMode="auto">
          <a:xfrm>
            <a:off x="0" y="2690123"/>
            <a:ext cx="3131840" cy="41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6866" y="1639860"/>
            <a:ext cx="6725494" cy="3642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벨라스케스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(Velázquez/1599~1660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활동 초기 종교화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제작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539750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24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세에 궁정화가가 되면서 왕궁에서 권력가들의 초상화를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539750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1073150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예리한 관찰력과 사실적인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묘사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073150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완벽한 구도와 색채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344613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교황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인노첸시오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세의 초상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(1650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327275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궁정의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시녀들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(1656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8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92080" y="5324357"/>
            <a:ext cx="3168352" cy="772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교황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인노첸시오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세의 초상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(1650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pic>
        <p:nvPicPr>
          <p:cNvPr id="4099" name="Picture 3" descr="D:\Choihaitnim\1. 미술\##2019 교수학습지원자료\보드게임\##카드게임 PPT\7. 바로크 미술\7. 바로크 미술_이미지\sdg3wgf3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4" y="548680"/>
            <a:ext cx="4454912" cy="56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68144" y="4041452"/>
            <a:ext cx="2736304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궁정의 시녀들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(1656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사실적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묘사와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원근법을 사용하였으며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인물을 안정적으로 배치함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보는 사람과 보여지는 사물의 관계 복잡성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2" name="Picture 2" descr="D:\Choihaitnim\1. 미술\##2019 교수학습지원자료\보드게임\##카드게임 PPT\7. 바로크 미술\7. 바로크 미술_이미지\5-4. 바로크 벨라스케스 궁정의 시녀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6" y="404664"/>
            <a:ext cx="5081178" cy="58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hlinkClick r:id="rId3"/>
          </p:cNvPr>
          <p:cNvSpPr txBox="1"/>
          <p:nvPr/>
        </p:nvSpPr>
        <p:spPr>
          <a:xfrm>
            <a:off x="7596336" y="159023"/>
            <a:ext cx="1357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spc="-150" dirty="0" err="1" smtClean="0">
                <a:solidFill>
                  <a:srgbClr val="FF3300"/>
                </a:solidFill>
              </a:rPr>
              <a:t>라스메니나스</a:t>
            </a:r>
            <a:r>
              <a:rPr lang="ko-KR" altLang="en-US" sz="1050" b="1" spc="-150" dirty="0" smtClean="0">
                <a:solidFill>
                  <a:srgbClr val="FF3300"/>
                </a:solidFill>
              </a:rPr>
              <a:t> </a:t>
            </a:r>
            <a:r>
              <a:rPr lang="en-US" altLang="ko-KR" sz="1050" b="1" spc="-150" dirty="0">
                <a:solidFill>
                  <a:srgbClr val="FF3300"/>
                </a:solidFill>
              </a:rPr>
              <a:t>(</a:t>
            </a:r>
            <a:r>
              <a:rPr lang="ko-KR" altLang="en-US" sz="1050" b="1" spc="-150" dirty="0">
                <a:solidFill>
                  <a:srgbClr val="FF3300"/>
                </a:solidFill>
              </a:rPr>
              <a:t>시녀들</a:t>
            </a:r>
            <a:r>
              <a:rPr lang="en-US" altLang="ko-KR" sz="1050" b="1" spc="-150" dirty="0">
                <a:solidFill>
                  <a:srgbClr val="FF3300"/>
                </a:solidFill>
              </a:rPr>
              <a:t>) _ </a:t>
            </a:r>
            <a:r>
              <a:rPr lang="ko-KR" altLang="en-US" sz="1050" b="1" spc="-150" dirty="0" err="1">
                <a:solidFill>
                  <a:srgbClr val="FF3300"/>
                </a:solidFill>
              </a:rPr>
              <a:t>디에고</a:t>
            </a:r>
            <a:r>
              <a:rPr lang="ko-KR" altLang="en-US" sz="1050" b="1" spc="-150" dirty="0">
                <a:solidFill>
                  <a:srgbClr val="FF3300"/>
                </a:solidFill>
              </a:rPr>
              <a:t> </a:t>
            </a:r>
            <a:r>
              <a:rPr lang="ko-KR" altLang="en-US" sz="1050" b="1" spc="-150" dirty="0" err="1">
                <a:solidFill>
                  <a:srgbClr val="FF3300"/>
                </a:solidFill>
              </a:rPr>
              <a:t>벨라스케스</a:t>
            </a:r>
            <a:endParaRPr lang="ko-KR" altLang="en-US" sz="1050" b="1" spc="-150" dirty="0">
              <a:solidFill>
                <a:srgbClr val="FF3300"/>
              </a:solidFill>
            </a:endParaRPr>
          </a:p>
        </p:txBody>
      </p:sp>
      <p:pic>
        <p:nvPicPr>
          <p:cNvPr id="15" name="그림 14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96336" y="159023"/>
            <a:ext cx="1357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spc="-150" dirty="0">
                <a:solidFill>
                  <a:srgbClr val="FF3300"/>
                </a:solidFill>
              </a:rPr>
              <a:t>미술가 렘브란트 </a:t>
            </a:r>
            <a:r>
              <a:rPr lang="en-US" altLang="ko-KR" sz="1050" b="1" spc="-150" dirty="0" smtClean="0">
                <a:solidFill>
                  <a:srgbClr val="FF3300"/>
                </a:solidFill>
              </a:rPr>
              <a:t>– </a:t>
            </a:r>
          </a:p>
          <a:p>
            <a:r>
              <a:rPr lang="en-US" altLang="ko-KR" sz="1050" b="1" spc="-150" dirty="0" smtClean="0">
                <a:solidFill>
                  <a:srgbClr val="FF3300"/>
                </a:solidFill>
              </a:rPr>
              <a:t>artist </a:t>
            </a:r>
            <a:r>
              <a:rPr lang="en-US" altLang="ko-KR" sz="1050" b="1" spc="-150" dirty="0">
                <a:solidFill>
                  <a:srgbClr val="FF3300"/>
                </a:solidFill>
              </a:rPr>
              <a:t>Rembrandt</a:t>
            </a:r>
            <a:endParaRPr lang="ko-KR" altLang="en-US" sz="105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pic>
        <p:nvPicPr>
          <p:cNvPr id="3076" name="Picture 4" descr="C:\Users\PC\Desktop\sdfwe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b="10824"/>
          <a:stretch/>
        </p:blipFill>
        <p:spPr bwMode="auto">
          <a:xfrm>
            <a:off x="0" y="2781682"/>
            <a:ext cx="365438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6866" y="1639860"/>
            <a:ext cx="7445574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렘브란트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(Rembrandt/1606~1669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네덜란드 황금 시대 대표 화가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신화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역사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풍속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위인 등 다방면 주제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선택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166813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 및 명암 대조를 통해 회화적 효과 극대화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166813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시대의 관행을 넘어 개성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발휘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438275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자화상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제작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438275" indent="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튈프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교수의 해부학 강의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(1632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자화상 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3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hoihaitnim\1. 미술\##2019 교수학습지원자료\보드게임\##카드게임 PPT\7. 바로크 미술\7. 바로크 미술_이미지\29. 튈프 교수의 해부학 강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6" y="551308"/>
            <a:ext cx="5967080" cy="4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1144" y="5373216"/>
            <a:ext cx="79112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튈프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교수의 해부학 강의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(1632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튈프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교수의 강의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주년을 기념하기 위해 해부학 극장에서 공개 강의를 표현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 배치와 빛의 명암으로 실제 장면을 극적 재구성함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85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1144" y="4941168"/>
            <a:ext cx="79112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자화상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좌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23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가운데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34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51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렘브란트는 자신의 얼굴을 가장 많이 그린 화가로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자화상을 통해 자신의 인생 자취를 기록하였음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D:\Choihaitnim\1. 미술\##2019 교수학습지원자료\보드게임\##카드게임 PPT\7. 바로크 미술\7. 바로크 미술_이미지\23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0687"/>
            <a:ext cx="2808312" cy="33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hoihaitnim\1. 미술\##2019 교수학습지원자료\보드게임\##카드게임 PPT\7. 바로크 미술\7. 바로크 미술_이미지\rhwreg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0688"/>
            <a:ext cx="2702984" cy="3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hoihaitnim\1. 미술\##2019 교수학습지원자료\보드게임\##카드게임 PPT\7. 바로크 미술\7. 바로크 미술_이미지\51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1430688"/>
            <a:ext cx="2676464" cy="3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>
            <a:hlinkClick r:id="rId5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hlinkClick r:id="rId5"/>
          </p:cNvPr>
          <p:cNvSpPr txBox="1"/>
          <p:nvPr/>
        </p:nvSpPr>
        <p:spPr>
          <a:xfrm>
            <a:off x="7596336" y="159023"/>
            <a:ext cx="1357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spc="-150" dirty="0">
                <a:solidFill>
                  <a:srgbClr val="FF3300"/>
                </a:solidFill>
              </a:rPr>
              <a:t>렘브란트 판 레인</a:t>
            </a:r>
            <a:r>
              <a:rPr lang="en-US" altLang="ko-KR" sz="1050" b="1" spc="-150" dirty="0" smtClean="0">
                <a:solidFill>
                  <a:srgbClr val="FF3300"/>
                </a:solidFill>
              </a:rPr>
              <a:t>_</a:t>
            </a:r>
          </a:p>
          <a:p>
            <a:r>
              <a:rPr lang="ko-KR" altLang="en-US" sz="1050" b="1" spc="-150" dirty="0" smtClean="0">
                <a:solidFill>
                  <a:srgbClr val="FF3300"/>
                </a:solidFill>
              </a:rPr>
              <a:t>자화상 </a:t>
            </a:r>
            <a:r>
              <a:rPr lang="ko-KR" altLang="en-US" sz="1050" b="1" spc="-150" dirty="0">
                <a:solidFill>
                  <a:srgbClr val="FF3300"/>
                </a:solidFill>
              </a:rPr>
              <a:t>모음</a:t>
            </a:r>
          </a:p>
        </p:txBody>
      </p:sp>
      <p:pic>
        <p:nvPicPr>
          <p:cNvPr id="16" name="그림 15" descr="youtube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718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페르메이르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(Vermeer/1632~1675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네덜란드 황금 시대에 활동한 화가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정밀한 구도와 밝고 깊은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실내 풍경이나 서민 가정의 여인 등 평범한 생활 주제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군청색의 일종인 ‘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울트라마린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 주로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진주 귀걸이를 한 소녀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(1665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96336" y="188640"/>
            <a:ext cx="135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900" b="1" spc="-150" dirty="0" err="1">
                <a:solidFill>
                  <a:srgbClr val="FF3300"/>
                </a:solidFill>
              </a:rPr>
              <a:t>요하네스</a:t>
            </a:r>
            <a:r>
              <a:rPr lang="ko-KR" altLang="en-US" sz="900" b="1" spc="-150" dirty="0">
                <a:solidFill>
                  <a:srgbClr val="FF3300"/>
                </a:solidFill>
              </a:rPr>
              <a:t> </a:t>
            </a:r>
            <a:r>
              <a:rPr lang="ko-KR" altLang="en-US" sz="900" b="1" spc="-150" dirty="0" err="1">
                <a:solidFill>
                  <a:srgbClr val="FF3300"/>
                </a:solidFill>
              </a:rPr>
              <a:t>베르메르</a:t>
            </a:r>
            <a:r>
              <a:rPr lang="ko-KR" altLang="en-US" sz="900" b="1" spc="-150" dirty="0">
                <a:solidFill>
                  <a:srgbClr val="FF3300"/>
                </a:solidFill>
              </a:rPr>
              <a:t> </a:t>
            </a:r>
            <a:r>
              <a:rPr lang="en-US" altLang="ko-KR" sz="900" b="1" spc="-150" dirty="0">
                <a:solidFill>
                  <a:srgbClr val="FF3300"/>
                </a:solidFill>
              </a:rPr>
              <a:t>- artist Johannes Vermeer</a:t>
            </a:r>
            <a:endParaRPr lang="ko-KR" altLang="en-US" sz="9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508104" y="4019773"/>
            <a:ext cx="3168352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우유를 따르는 여인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(1658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부엌 창문을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통해 들어오는 햇살을 받으며 우유를 따르는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하녀의 모습을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세밀하게 묘사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D:\Choihaitnim\1. 미술\##2019 교수학습지원자료\보드게임\##카드게임 PPT\7. 바로크 미술\7. 바로크 미술_이미지\Vermeer_-_The_Milkm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6" y="775070"/>
            <a:ext cx="4573450" cy="51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48064" y="4019773"/>
            <a:ext cx="345638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진주 귀걸이를 한 소녀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(1665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미묘한 빛의 표현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조화로운 구성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선명한 색채가 특징이며 네덜란드의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모나리자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라고도 불림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D:\Choihaitnim\1. 미술\##2019 교수학습지원자료\보드게임\##카드게임 PPT\7. 바로크 미술\7. 바로크 미술_이미지\31. 진주 귀걸이를 한 소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5" y="836712"/>
            <a:ext cx="4291203" cy="50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바로크 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운동감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역동적 형태 포착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신 중심의 미술 운동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빛과 어둠의 대비 극대화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4693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바로크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카라바조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 바울의 개종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엠바오의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그리스도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루벤스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성모승천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벨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라스케스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궁정의 시녀들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램브란트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튈프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교수의 해부학 강의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페르메이르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진주 귀걸이를 한 소녀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홀바인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대사들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자투리 퀴즈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중심이 되는 인물에게 스포트라이트를 비추어 극단적 명암 효과를 주는 바로크 시대의 기법은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모노크롬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스푸마</a:t>
            </a:r>
            <a:r>
              <a:rPr lang="ko-KR" altLang="en-US" sz="2400" b="1" spc="-150" dirty="0" err="1"/>
              <a:t>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공기 원근법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키아로스쿠로</a:t>
            </a:r>
            <a:endParaRPr lang="en-US" altLang="ko-KR" sz="2400" b="1" spc="-150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458112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606752" y="116632"/>
            <a:ext cx="135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rgbClr val="FF3300"/>
                </a:solidFill>
              </a:rPr>
              <a:t>미술사 바로크 </a:t>
            </a:r>
            <a:r>
              <a:rPr lang="en-US" altLang="ko-KR" sz="1400" b="1" spc="-150" dirty="0">
                <a:solidFill>
                  <a:srgbClr val="FF3300"/>
                </a:solidFill>
              </a:rPr>
              <a:t>- Baroque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바로크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1600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~1750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+mn-ea"/>
                <a:cs typeface="함초롬바탕" panose="02030504000101010101" pitchFamily="18" charset="-127"/>
              </a:rPr>
              <a:t>발생 배경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17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프랑스 중심의 절대 왕권 강화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738338"/>
            <a:ext cx="694151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역동적인 형태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운동감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포착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빛과 어둠의 대비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극대화</a:t>
            </a:r>
            <a:endParaRPr lang="en-US" altLang="ko-KR" sz="2000" spc="-100" dirty="0" err="1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극적인 효과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카라바조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(Caravaggio/1573~1610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바로크 미술의 시대를 연 화가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키아로스쿠로</a:t>
            </a:r>
            <a:r>
              <a:rPr lang="en-US" altLang="ko-KR" sz="2000" b="1" spc="-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기법 창시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루벤스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렘브란트 등 후대 바로크 화가에 큰 영향을 줌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 바울의 개종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(1601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엠마오의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그리스도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(1601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6866" y="5514993"/>
            <a:ext cx="7445574" cy="772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00213" indent="-1700213">
              <a:lnSpc>
                <a:spcPts val="3200"/>
              </a:lnSpc>
            </a:pPr>
            <a:r>
              <a:rPr lang="en-US" altLang="ko-KR" sz="2000" b="1" spc="-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키아로스쿠로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중심이 되는 인물에게 스포트라이트를 비추어 극단적 명암 효과를 주는 기법</a:t>
            </a:r>
          </a:p>
        </p:txBody>
      </p:sp>
      <p:sp>
        <p:nvSpPr>
          <p:cNvPr id="5" name="모서리가 둥근 직사각형 4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7596336" y="188640"/>
            <a:ext cx="13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카라바조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 smtClean="0">
                <a:solidFill>
                  <a:srgbClr val="FF3300"/>
                </a:solidFill>
              </a:rPr>
              <a:t>–</a:t>
            </a:r>
          </a:p>
          <a:p>
            <a:r>
              <a:rPr lang="en-US" altLang="ko-KR" sz="1200" b="1" spc="-150" dirty="0" smtClean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artist Caravaggio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PC\Desktop\!!!0214미술사카드인쇄용PDF\미술사 연대기 카드 교체작품_2차 시안\27. 1601년 작 카라바조 성 바울의 개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5" y="633289"/>
            <a:ext cx="4320479" cy="56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48064" y="4929463"/>
            <a:ext cx="338437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 바울의 개종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(1601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명암의 대비를 통해 바울이 체험한 영적 힘을 효과적으로 표현 </a:t>
            </a:r>
          </a:p>
        </p:txBody>
      </p:sp>
    </p:spTree>
    <p:extLst>
      <p:ext uri="{BB962C8B-B14F-4D97-AF65-F5344CB8AC3E}">
        <p14:creationId xmlns:p14="http://schemas.microsoft.com/office/powerpoint/2010/main" val="34560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2744" y="5618279"/>
            <a:ext cx="7010441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dirty="0" err="1">
                <a:latin typeface="함초롬바탕"/>
                <a:ea typeface="함초롬바탕"/>
              </a:rPr>
              <a:t>엠마오의</a:t>
            </a:r>
            <a:r>
              <a:rPr lang="ko-KR" altLang="en-US" sz="2000" b="1" dirty="0">
                <a:latin typeface="함초롬바탕"/>
                <a:ea typeface="함초롬바탕"/>
              </a:rPr>
              <a:t> 그리스도</a:t>
            </a:r>
            <a:r>
              <a:rPr lang="en-US" altLang="ko-KR" sz="2000" b="1" dirty="0">
                <a:latin typeface="함초롬바탕"/>
                <a:ea typeface="함초롬바탕"/>
              </a:rPr>
              <a:t>(1601</a:t>
            </a:r>
            <a:r>
              <a:rPr lang="ko-KR" altLang="en-US" sz="2000" b="1" dirty="0">
                <a:latin typeface="함초롬바탕"/>
                <a:ea typeface="함초롬바탕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명암과 극적인 구성으로 강렬한 주제 전달 </a:t>
            </a: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Picture 2" descr="C:\Users\PC\Desktop\!!!0214미술사카드인쇄용PDF\미술 사조 카드 교체작품_2차 시안\5-1. 바로크-카라바조-엠마오의 그리스도_Caravaggio,Supper_at_Emmaus_National_Gallery,_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029578" cy="49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Peter_Paul_Rubens_-_Self-Portrait_-_WGA20sdags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08" y="2348880"/>
            <a:ext cx="332609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루벤스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(Rubens/1577~1640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화려한 색채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웅장한 구도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성경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신화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문학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 등 역사화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종교화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십자가에서 내려지는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그리스도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(1610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987425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성모승천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1626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7596336" y="159023"/>
            <a:ext cx="13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 err="1">
                <a:solidFill>
                  <a:srgbClr val="FF3300"/>
                </a:solidFill>
              </a:rPr>
              <a:t>피터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파울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루벤스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(Pieter Paul Rubens)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9632" y="5373216"/>
            <a:ext cx="67489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십자가에서 내려지는 그리스도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(1610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어두운 배경과 밝은 인물들의 표정 대비를 통해 비극적이면서 엄숙한 분위기 극대화</a:t>
            </a:r>
          </a:p>
        </p:txBody>
      </p:sp>
      <p:pic>
        <p:nvPicPr>
          <p:cNvPr id="3076" name="Picture 4" descr="D:\Choihaitnim\1. 미술\##2019 교수학습지원자료\보드게임\##카드게임 PPT\7. 바로크 미술\7. 바로크 미술_이미지\20190227_14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0" y="858332"/>
            <a:ext cx="6784752" cy="43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hlinkClick r:id="rId3"/>
          </p:cNvPr>
          <p:cNvSpPr txBox="1"/>
          <p:nvPr/>
        </p:nvSpPr>
        <p:spPr>
          <a:xfrm>
            <a:off x="7596336" y="159023"/>
            <a:ext cx="13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 err="1">
                <a:solidFill>
                  <a:srgbClr val="FF3300"/>
                </a:solidFill>
              </a:rPr>
              <a:t>루벤스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</a:t>
            </a:r>
            <a:r>
              <a:rPr lang="en-US" altLang="ko-KR" sz="1200" b="1" spc="-150" dirty="0">
                <a:solidFill>
                  <a:srgbClr val="FF3300"/>
                </a:solidFill>
              </a:rPr>
              <a:t>_ </a:t>
            </a:r>
            <a:r>
              <a:rPr lang="ko-KR" altLang="en-US" sz="1200" b="1" spc="-150" dirty="0">
                <a:solidFill>
                  <a:srgbClr val="FF3300"/>
                </a:solidFill>
              </a:rPr>
              <a:t>십자가에서 내림</a:t>
            </a:r>
          </a:p>
        </p:txBody>
      </p:sp>
      <p:pic>
        <p:nvPicPr>
          <p:cNvPr id="15" name="그림 14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81661" y="4797152"/>
            <a:ext cx="379479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성모승천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(1626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풍요로움과 화려한 분위기 표현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57188" indent="-177800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하늘로 날아오르는 성모의 생기 넘치는 모습 묘사</a:t>
            </a:r>
          </a:p>
        </p:txBody>
      </p:sp>
      <p:pic>
        <p:nvPicPr>
          <p:cNvPr id="2050" name="Picture 2" descr="D:\Choihaitnim\1. 미술\##2019 교수학습지원자료\보드게임\##카드게임 PPT\7. 바로크 미술\7. 바로크 미술_이미지\sfh4gh4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6" y="260647"/>
            <a:ext cx="3972583" cy="62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659</Words>
  <Application>Microsoft Office PowerPoint</Application>
  <PresentationFormat>화면 슬라이드 쇼(4:3)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극적이고 역동적인</vt:lpstr>
      <vt:lpstr>차례</vt:lpstr>
      <vt:lpstr>1. 바로크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385</cp:revision>
  <dcterms:created xsi:type="dcterms:W3CDTF">2018-12-12T00:52:59Z</dcterms:created>
  <dcterms:modified xsi:type="dcterms:W3CDTF">2019-03-27T05:22:16Z</dcterms:modified>
</cp:coreProperties>
</file>